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7" r:id="rId3"/>
    <p:sldId id="260" r:id="rId4"/>
    <p:sldId id="261" r:id="rId5"/>
    <p:sldId id="262" r:id="rId6"/>
    <p:sldId id="263" r:id="rId7"/>
    <p:sldId id="295" r:id="rId8"/>
    <p:sldId id="279" r:id="rId9"/>
    <p:sldId id="293" r:id="rId10"/>
    <p:sldId id="280" r:id="rId11"/>
    <p:sldId id="294" r:id="rId12"/>
    <p:sldId id="269" r:id="rId13"/>
  </p:sldIdLst>
  <p:sldSz cx="9144000" cy="5143500" type="screen16x9"/>
  <p:notesSz cx="6858000" cy="9144000"/>
  <p:embeddedFontLst>
    <p:embeddedFont>
      <p:font typeface="Rubik Light" panose="020B0604020202020204" charset="-79"/>
      <p:regular r:id="rId15"/>
      <p:bold r:id="rId16"/>
      <p:italic r:id="rId17"/>
      <p:boldItalic r:id="rId18"/>
    </p:embeddedFont>
    <p:embeddedFont>
      <p:font typeface="Rubik Medium" panose="020B0604020202020204" charset="-79"/>
      <p:regular r:id="rId19"/>
      <p:bold r:id="rId20"/>
      <p:italic r:id="rId21"/>
      <p:boldItalic r:id="rId22"/>
    </p:embeddedFont>
    <p:embeddedFont>
      <p:font typeface="Rubik" panose="020B0604020202020204" charset="-79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Roboto Mono" panose="020B0604020202020204" charset="0"/>
      <p:regular r:id="rId31"/>
      <p:bold r:id="rId32"/>
      <p:italic r:id="rId33"/>
      <p:boldItalic r:id="rId34"/>
    </p:embeddedFont>
    <p:embeddedFont>
      <p:font typeface="Rubik SemiBold" panose="020B0604020202020204" charset="-79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ta Speranza" initials="" lastIdx="1" clrIdx="0"/>
  <p:cmAuthor id="1" name="Laila Cug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commentAuthors" Target="commentAuthor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6928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8f20da9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c8f20da9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6fb4552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6fb4552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e9edc595f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e9edc595f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30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6130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e9edc595f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e9edc595f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102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e9edc595f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e9edc595f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2788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hyperlink" Target="https://www.instagram.com/arbustait/" TargetMode="External"/><Relationship Id="rId18" Type="http://schemas.openxmlformats.org/officeDocument/2006/relationships/hyperlink" Target="http://www.arbusta.net" TargetMode="External"/><Relationship Id="rId3" Type="http://schemas.openxmlformats.org/officeDocument/2006/relationships/image" Target="../media/image13.png"/><Relationship Id="rId7" Type="http://schemas.openxmlformats.org/officeDocument/2006/relationships/hyperlink" Target="https://twitter.com/arbustaIT" TargetMode="External"/><Relationship Id="rId12" Type="http://schemas.openxmlformats.org/officeDocument/2006/relationships/image" Target="../media/image19.png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hyperlink" Target="https://www.facebook.com/arbustait/" TargetMode="External"/><Relationship Id="rId5" Type="http://schemas.openxmlformats.org/officeDocument/2006/relationships/image" Target="../media/image15.png"/><Relationship Id="rId15" Type="http://schemas.openxmlformats.org/officeDocument/2006/relationships/hyperlink" Target="https://www.linkedin.com/company/arbusta/" TargetMode="External"/><Relationship Id="rId10" Type="http://schemas.openxmlformats.org/officeDocument/2006/relationships/image" Target="../media/image18.png"/><Relationship Id="rId4" Type="http://schemas.openxmlformats.org/officeDocument/2006/relationships/image" Target="../media/image14.jpg"/><Relationship Id="rId9" Type="http://schemas.openxmlformats.org/officeDocument/2006/relationships/hyperlink" Target="https://www.youtube.com/arbustait" TargetMode="External"/><Relationship Id="rId1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 rotWithShape="1">
          <a:blip r:embed="rId4">
            <a:alphaModFix/>
          </a:blip>
          <a:srcRect l="29420" t="13682" r="23685" b="41278"/>
          <a:stretch/>
        </p:blipFill>
        <p:spPr>
          <a:xfrm>
            <a:off x="4027297" y="1033150"/>
            <a:ext cx="1089400" cy="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6"/>
          <p:cNvSpPr txBox="1"/>
          <p:nvPr/>
        </p:nvSpPr>
        <p:spPr>
          <a:xfrm>
            <a:off x="3144438" y="1999650"/>
            <a:ext cx="3962944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SOMOS ARBUSTA |</a:t>
            </a:r>
            <a:endParaRPr sz="2500" dirty="0">
              <a:solidFill>
                <a:srgbClr val="FFFFFF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18" name="Google Shape;118;p26"/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/>
        </p:nvSpPr>
        <p:spPr>
          <a:xfrm>
            <a:off x="1952553" y="3131476"/>
            <a:ext cx="5355772" cy="55396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COOKIES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120" name="Google Shape;120;p26"/>
          <p:cNvPicPr preferRelativeResize="0"/>
          <p:nvPr/>
        </p:nvPicPr>
        <p:blipFill rotWithShape="1">
          <a:blip r:embed="rId6">
            <a:alphaModFix/>
          </a:blip>
          <a:srcRect l="25384" t="25700"/>
          <a:stretch/>
        </p:blipFill>
        <p:spPr>
          <a:xfrm>
            <a:off x="0" y="0"/>
            <a:ext cx="1159275" cy="12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6"/>
          <p:cNvPicPr preferRelativeResize="0"/>
          <p:nvPr/>
        </p:nvPicPr>
        <p:blipFill rotWithShape="1">
          <a:blip r:embed="rId6">
            <a:alphaModFix/>
          </a:blip>
          <a:srcRect l="3670" t="7045"/>
          <a:stretch/>
        </p:blipFill>
        <p:spPr>
          <a:xfrm>
            <a:off x="1809800" y="1644125"/>
            <a:ext cx="751425" cy="7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144685"/>
            <a:ext cx="495629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IMPLEMENTAR </a:t>
            </a:r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COOKIES 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1051902" y="1854857"/>
            <a:ext cx="8524409" cy="1727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3F3F3F"/>
                </a:solidFill>
                <a:latin typeface="Karla-Regular"/>
              </a:rPr>
              <a:t>Para </a:t>
            </a:r>
            <a:r>
              <a:rPr lang="es-ES" sz="2000" b="1" dirty="0">
                <a:solidFill>
                  <a:srgbClr val="3F3F3F"/>
                </a:solidFill>
                <a:latin typeface="Karla-Bold"/>
              </a:rPr>
              <a:t>leer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información de una cookie usamos el objeto</a:t>
            </a:r>
          </a:p>
          <a:p>
            <a:r>
              <a:rPr lang="es-ES" sz="1800" dirty="0" err="1">
                <a:solidFill>
                  <a:srgbClr val="3F3F3F"/>
                </a:solidFill>
                <a:latin typeface="Consolas" panose="020B0609020204030204" pitchFamily="49" charset="0"/>
              </a:rPr>
              <a:t>request</a:t>
            </a:r>
            <a:r>
              <a:rPr lang="es-ES" sz="1800" dirty="0">
                <a:solidFill>
                  <a:srgbClr val="3F3F3F"/>
                </a:solidFill>
                <a:latin typeface="Consolas" panose="020B0609020204030204" pitchFamily="49" charset="0"/>
              </a:rPr>
              <a:t>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, llamando al objeto </a:t>
            </a:r>
            <a:r>
              <a:rPr lang="es-ES" sz="1800" dirty="0">
                <a:solidFill>
                  <a:srgbClr val="F54336"/>
                </a:solidFill>
                <a:latin typeface="Consolas" panose="020B0609020204030204" pitchFamily="49" charset="0"/>
              </a:rPr>
              <a:t>cookies </a:t>
            </a:r>
            <a:r>
              <a:rPr lang="es-ES" sz="2000" dirty="0">
                <a:solidFill>
                  <a:srgbClr val="3F3F3F"/>
                </a:solidFill>
                <a:latin typeface="Karla-Regular"/>
              </a:rPr>
              <a:t>, seguido del nombre</a:t>
            </a:r>
          </a:p>
          <a:p>
            <a:r>
              <a:rPr lang="es-AR" sz="2000" dirty="0">
                <a:solidFill>
                  <a:srgbClr val="3F3F3F"/>
                </a:solidFill>
                <a:latin typeface="Karla-Regular"/>
              </a:rPr>
              <a:t>de la cookie que definimos anteriormente:</a:t>
            </a:r>
          </a:p>
          <a:p>
            <a:r>
              <a:rPr lang="es-AR" sz="1800" dirty="0" smtClean="0">
                <a:solidFill>
                  <a:srgbClr val="FF831C"/>
                </a:solidFill>
                <a:latin typeface="Consolas" panose="020B0609020204030204" pitchFamily="49" charset="0"/>
              </a:rPr>
              <a:t>console</a:t>
            </a:r>
            <a:r>
              <a:rPr lang="es-AR" sz="18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1800" dirty="0" smtClean="0">
                <a:solidFill>
                  <a:srgbClr val="2197F4"/>
                </a:solidFill>
                <a:latin typeface="Consolas" panose="020B0609020204030204" pitchFamily="49" charset="0"/>
              </a:rPr>
              <a:t>log</a:t>
            </a:r>
            <a:r>
              <a:rPr lang="es-AR" sz="18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sz="1800" dirty="0" err="1" smtClean="0">
                <a:solidFill>
                  <a:srgbClr val="F54336"/>
                </a:solidFill>
                <a:latin typeface="Consolas" panose="020B0609020204030204" pitchFamily="49" charset="0"/>
              </a:rPr>
              <a:t>req</a:t>
            </a:r>
            <a:r>
              <a:rPr lang="es-AR" sz="1800" dirty="0" err="1" smtClean="0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1800" dirty="0" err="1" smtClean="0">
                <a:solidFill>
                  <a:srgbClr val="F54336"/>
                </a:solidFill>
                <a:latin typeface="Consolas" panose="020B0609020204030204" pitchFamily="49" charset="0"/>
              </a:rPr>
              <a:t>cookies</a:t>
            </a:r>
            <a:r>
              <a:rPr lang="es-AR" sz="1800" dirty="0" err="1" smtClean="0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sz="1800" dirty="0" err="1" smtClean="0">
                <a:solidFill>
                  <a:srgbClr val="F54336"/>
                </a:solidFill>
                <a:latin typeface="Consolas" panose="020B0609020204030204" pitchFamily="49" charset="0"/>
              </a:rPr>
              <a:t>curso</a:t>
            </a:r>
            <a:r>
              <a:rPr lang="es-AR" sz="1800" dirty="0" smtClean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  <a:endParaRPr lang="es-AR" sz="1800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531391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8"/>
          <p:cNvPicPr preferRelativeResize="0"/>
          <p:nvPr/>
        </p:nvPicPr>
        <p:blipFill rotWithShape="1">
          <a:blip r:embed="rId4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5866600" y="342899"/>
            <a:ext cx="3277400" cy="48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 rotWithShape="1">
          <a:blip r:embed="rId6">
            <a:alphaModFix amt="30000"/>
          </a:blip>
          <a:srcRect/>
          <a:stretch/>
        </p:blipFill>
        <p:spPr>
          <a:xfrm>
            <a:off x="6220488" y="2331800"/>
            <a:ext cx="2913768" cy="2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51366" y="4393050"/>
            <a:ext cx="2325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</a:rPr>
              <a:t>/arbustait</a:t>
            </a:r>
            <a:endParaRPr sz="12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44" name="Google Shape;244;p3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63202" y="4759200"/>
            <a:ext cx="16322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58342" y="4759490"/>
            <a:ext cx="241951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4072" y="4759490"/>
            <a:ext cx="115215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8">
            <a:hlinkClick r:id="rId13"/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335775" y="4759490"/>
            <a:ext cx="155540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>
            <a:hlinkClick r:id="rId15"/>
          </p:cNvPr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943416" y="4759490"/>
            <a:ext cx="176663" cy="143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8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3589879" y="1620216"/>
            <a:ext cx="1703025" cy="141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6263300" y="3808613"/>
            <a:ext cx="22875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 </a:t>
            </a:r>
            <a:endParaRPr sz="23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por participar</a:t>
            </a: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/>
            </a:r>
            <a:br>
              <a:rPr lang="es" sz="23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" sz="10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27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280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6263310" y="4413597"/>
            <a:ext cx="22875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6263310" y="4671397"/>
            <a:ext cx="2287500" cy="2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6333350" y="4613475"/>
            <a:ext cx="21474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s" sz="1050" b="1" u="sng">
                <a:solidFill>
                  <a:srgbClr val="6AE0C0"/>
                </a:solidFill>
                <a:latin typeface="Rubik"/>
                <a:ea typeface="Rubik"/>
                <a:cs typeface="Rubik"/>
                <a:sym typeface="Rubik"/>
                <a:hlinkClick r:id="rId1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WWW.ARBUSTA.NET</a:t>
            </a:r>
            <a:endParaRPr sz="1400" b="1" i="0" u="none" strike="noStrike" cap="none">
              <a:solidFill>
                <a:srgbClr val="6AE0C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291700" y="174300"/>
            <a:ext cx="363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REPASO GENERAL |</a:t>
            </a:r>
            <a:endParaRPr sz="2800" b="1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577281" y="1737048"/>
            <a:ext cx="7410300" cy="132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“Son archivos que podemos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guardar del lado del cliente, es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decir, en el navegador del</a:t>
            </a:r>
          </a:p>
          <a:p>
            <a:pPr lvl="0" algn="ctr"/>
            <a:r>
              <a:rPr lang="es-ES" sz="18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usuario.</a:t>
            </a:r>
            <a:endParaRPr lang="es-ES" sz="1800" b="1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509" y="130381"/>
            <a:ext cx="690809" cy="6527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30"/>
          <p:cNvCxnSpPr/>
          <p:nvPr/>
        </p:nvCxnSpPr>
        <p:spPr>
          <a:xfrm rot="10800000" flipH="1">
            <a:off x="811400" y="2476500"/>
            <a:ext cx="7500000" cy="14100"/>
          </a:xfrm>
          <a:prstGeom prst="straightConnector1">
            <a:avLst/>
          </a:prstGeom>
          <a:noFill/>
          <a:ln w="9525" cap="flat" cmpd="sng">
            <a:solidFill>
              <a:srgbClr val="C0409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9" name="Google Shape;149;p30"/>
          <p:cNvSpPr txBox="1"/>
          <p:nvPr/>
        </p:nvSpPr>
        <p:spPr>
          <a:xfrm>
            <a:off x="1188027" y="443004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b="1" dirty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LÍNEA DE TIEMPO </a:t>
            </a:r>
            <a:r>
              <a:rPr lang="es" sz="2800" b="1" dirty="0" smtClean="0">
                <a:solidFill>
                  <a:srgbClr val="060457"/>
                </a:solidFill>
                <a:latin typeface="Rubik"/>
                <a:ea typeface="Rubik"/>
                <a:cs typeface="Rubik"/>
                <a:sym typeface="Rubik"/>
              </a:rPr>
              <a:t> | EXPRESS</a:t>
            </a:r>
            <a:endParaRPr sz="2800" b="1" dirty="0">
              <a:solidFill>
                <a:srgbClr val="060457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51" name="Google Shape;151;p30"/>
          <p:cNvSpPr txBox="1"/>
          <p:nvPr/>
        </p:nvSpPr>
        <p:spPr>
          <a:xfrm>
            <a:off x="1549640" y="1572027"/>
            <a:ext cx="956700" cy="3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95"/>
              <a:buNone/>
            </a:pPr>
            <a:endParaRPr sz="750">
              <a:solidFill>
                <a:srgbClr val="C0409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18" y="3776732"/>
            <a:ext cx="743816" cy="743816"/>
          </a:xfrm>
          <a:prstGeom prst="rect">
            <a:avLst/>
          </a:prstGeom>
        </p:spPr>
      </p:pic>
      <p:sp>
        <p:nvSpPr>
          <p:cNvPr id="8" name="Google Shape;149;p30"/>
          <p:cNvSpPr txBox="1"/>
          <p:nvPr/>
        </p:nvSpPr>
        <p:spPr>
          <a:xfrm>
            <a:off x="1265526" y="3776732"/>
            <a:ext cx="6431972" cy="754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900" b="1" dirty="0" smtClean="0">
                <a:solidFill>
                  <a:srgbClr val="060457"/>
                </a:solidFill>
                <a:latin typeface="Roboto Mono" panose="020B0604020202020204" charset="0"/>
                <a:ea typeface="Roboto Mono" panose="020B0604020202020204" charset="0"/>
                <a:cs typeface="Rubik"/>
                <a:sym typeface="Rubik"/>
              </a:rPr>
              <a:t>Como éste equipo está a full.. También aprendimos a conectar la base de datos</a:t>
            </a:r>
            <a:endParaRPr sz="900" b="1" dirty="0">
              <a:solidFill>
                <a:srgbClr val="060457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>
                <a:solidFill>
                  <a:srgbClr val="060457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endParaRPr sz="2800" dirty="0">
              <a:solidFill>
                <a:srgbClr val="060457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75966"/>
            <a:ext cx="9107458" cy="22791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247752" y="1995994"/>
            <a:ext cx="8268375" cy="1292631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ctr">
              <a:buFont typeface="Arial" panose="020B0604020202020204" pitchFamily="34" charset="0"/>
              <a:buChar char="•"/>
            </a:pPr>
            <a:r>
              <a:rPr lang="es-AR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Conocer, instalar e implementar </a:t>
            </a:r>
          </a:p>
          <a:p>
            <a:pPr marL="342900" lvl="0" indent="-342900" algn="ctr">
              <a:buFont typeface="Arial" panose="020B0604020202020204" pitchFamily="34" charset="0"/>
              <a:buChar char="•"/>
            </a:pPr>
            <a:r>
              <a:rPr lang="es-AR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cookie-</a:t>
            </a:r>
            <a:r>
              <a:rPr lang="es-AR" sz="24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parser</a:t>
            </a:r>
            <a:endParaRPr lang="es-AR" sz="2400" b="1" dirty="0" smtClean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</a:endParaRPr>
          </a:p>
          <a:p>
            <a:pPr lvl="0" algn="ctr"/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20005" y="203738"/>
            <a:ext cx="55001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COOKIES EN EXPRESS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412511" y="977390"/>
            <a:ext cx="8144236" cy="298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 diferencia de la sesión, a las </a:t>
            </a:r>
            <a:r>
              <a:rPr lang="es-ES" sz="20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cookies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les podemos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configurar un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"tiempo de vida". Es decir que una cookie dejará de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existir cuando </a:t>
            </a:r>
            <a:r>
              <a:rPr lang="es-ES" sz="2000" b="1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expire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ese tiempo y no cuando el usuario cierra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navegador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Algo a tener en cuenta cuando trabajamos con cookies es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que, al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estar almacenando datos del lado del cliente, contamos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 un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límite de espacio.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 importante destacar que no debemos almacenar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ningún dato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sensible en una cookie.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5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19;p26"/>
          <p:cNvSpPr txBox="1"/>
          <p:nvPr/>
        </p:nvSpPr>
        <p:spPr>
          <a:xfrm>
            <a:off x="384237" y="1349726"/>
            <a:ext cx="8268375" cy="203129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Para mantener </a:t>
            </a:r>
            <a:r>
              <a:rPr lang="es-ES" sz="2400" b="1" dirty="0" err="1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logueado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a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 usuario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luego de cerrar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el navegador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, podemos usar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una cookie para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identificarlo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y </a:t>
            </a:r>
            <a:r>
              <a:rPr lang="es-ES" sz="2400" b="1" dirty="0" err="1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loguearlo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400" b="1" dirty="0" smtClean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automáticamente la próxima </a:t>
            </a:r>
            <a:r>
              <a:rPr lang="es-ES" sz="2400" b="1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vez que ingrese al sitio.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4041613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-2573773" y="123110"/>
            <a:ext cx="959088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SESSION EN EXPRESS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283800" y="615080"/>
            <a:ext cx="8336742" cy="422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Cuando trabajamos con </a:t>
            </a:r>
            <a:r>
              <a:rPr lang="es-AR" sz="2000" dirty="0" err="1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almacenamos, del lado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del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servidor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datos del usuario que sean relevante para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permitirle navegar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con fluidez por nuestro sitio, desde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información personal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sirva para el </a:t>
            </a:r>
            <a:r>
              <a:rPr lang="es-ES" sz="2000" dirty="0" err="1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logueo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o alguna característica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más global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como el idioma, moneda, o color de fondo.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 su vez, del lado del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cliente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,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se generará un identificador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único que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asociará a ese usuario con toda esa información.</a:t>
            </a:r>
          </a:p>
          <a:p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Algo importante a tener en cuenta de </a:t>
            </a:r>
            <a:r>
              <a:rPr lang="es-AR" sz="20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es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que, cuando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usuario </a:t>
            </a:r>
            <a:r>
              <a:rPr lang="es-AR" sz="2000" b="1" dirty="0">
                <a:solidFill>
                  <a:srgbClr val="3F3F3F"/>
                </a:solidFill>
                <a:latin typeface="Karla-Bold"/>
              </a:rPr>
              <a:t>cierra el navegador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,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toda esa información se </a:t>
            </a:r>
            <a:r>
              <a:rPr lang="es-AR" sz="2000" b="1" dirty="0" smtClean="0">
                <a:solidFill>
                  <a:srgbClr val="3F3F3F"/>
                </a:solidFill>
                <a:latin typeface="Karla-Bold"/>
              </a:rPr>
              <a:t>borra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. Es decir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que los datos de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una </a:t>
            </a:r>
            <a:r>
              <a:rPr lang="es-AR" sz="2000" dirty="0" err="1" smtClean="0">
                <a:solidFill>
                  <a:srgbClr val="3F3F3F"/>
                </a:solidFill>
                <a:latin typeface="Consolas" panose="020B0609020204030204" pitchFamily="49" charset="0"/>
              </a:rPr>
              <a:t>session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 sólo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viven mientras </a:t>
            </a:r>
            <a:r>
              <a:rPr lang="es-ES" sz="2000" dirty="0" smtClean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esté abierto </a:t>
            </a:r>
            <a:r>
              <a:rPr lang="es-ES" sz="2000" dirty="0">
                <a:solidFill>
                  <a:srgbClr val="7030A0"/>
                </a:solidFill>
                <a:latin typeface="Roboto Mono" panose="020B0604020202020204" charset="0"/>
                <a:ea typeface="Roboto Mono" panose="020B0604020202020204" charset="0"/>
              </a:rPr>
              <a:t>el navegador.</a:t>
            </a:r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14811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1"/>
          <p:cNvGrpSpPr/>
          <p:nvPr/>
        </p:nvGrpSpPr>
        <p:grpSpPr>
          <a:xfrm>
            <a:off x="-53575" y="0"/>
            <a:ext cx="9144000" cy="5143500"/>
            <a:chOff x="0" y="0"/>
            <a:chExt cx="9144000" cy="514350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 rotWithShape="1">
            <a:blip r:embed="rId4">
              <a:alphaModFix amt="27000"/>
            </a:blip>
            <a:srcRect l="26649" t="17352" r="28681" b="30269"/>
            <a:stretch/>
          </p:blipFill>
          <p:spPr>
            <a:xfrm>
              <a:off x="0" y="0"/>
              <a:ext cx="4476949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" name="Google Shape;159;p31"/>
          <p:cNvGrpSpPr/>
          <p:nvPr/>
        </p:nvGrpSpPr>
        <p:grpSpPr>
          <a:xfrm>
            <a:off x="-147725" y="0"/>
            <a:ext cx="9315635" cy="5143500"/>
            <a:chOff x="-23775" y="0"/>
            <a:chExt cx="9191550" cy="5143500"/>
          </a:xfrm>
        </p:grpSpPr>
        <p:pic>
          <p:nvPicPr>
            <p:cNvPr id="160" name="Google Shape;16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3775" y="0"/>
              <a:ext cx="919155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31"/>
            <p:cNvPicPr preferRelativeResize="0"/>
            <p:nvPr/>
          </p:nvPicPr>
          <p:blipFill rotWithShape="1">
            <a:blip r:embed="rId6">
              <a:alphaModFix amt="24000"/>
            </a:blip>
            <a:srcRect l="10007" b="15232"/>
            <a:stretch/>
          </p:blipFill>
          <p:spPr>
            <a:xfrm>
              <a:off x="0" y="1805000"/>
              <a:ext cx="5310126" cy="3338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2" name="Google Shape;162;p31"/>
          <p:cNvPicPr preferRelativeResize="0"/>
          <p:nvPr/>
        </p:nvPicPr>
        <p:blipFill rotWithShape="1">
          <a:blip r:embed="rId7">
            <a:alphaModFix/>
          </a:blip>
          <a:srcRect l="27260" t="12709" r="25097" b="39973"/>
          <a:stretch/>
        </p:blipFill>
        <p:spPr>
          <a:xfrm>
            <a:off x="8268375" y="4321225"/>
            <a:ext cx="666000" cy="6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272625" y="178400"/>
            <a:ext cx="8094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OBJETIVO CLASE DE HOY|</a:t>
            </a:r>
            <a:endParaRPr sz="2700" b="1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19;p26"/>
          <p:cNvSpPr txBox="1"/>
          <p:nvPr/>
        </p:nvSpPr>
        <p:spPr>
          <a:xfrm>
            <a:off x="900650" y="1442955"/>
            <a:ext cx="7842358" cy="203129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s-ES" sz="2400" dirty="0">
                <a:solidFill>
                  <a:srgbClr val="FFFFFF"/>
                </a:solidFill>
                <a:latin typeface="Montserrat-Regular"/>
              </a:rPr>
              <a:t>La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información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del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usuario 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la guardaremos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del lado del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servidor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.</a:t>
            </a:r>
          </a:p>
          <a:p>
            <a:r>
              <a:rPr lang="es-ES" sz="2400" dirty="0">
                <a:solidFill>
                  <a:srgbClr val="FFFFFF"/>
                </a:solidFill>
                <a:latin typeface="Montserrat-Regular"/>
              </a:rPr>
              <a:t>El </a:t>
            </a:r>
            <a:r>
              <a:rPr lang="es-ES" sz="2400" b="1" dirty="0">
                <a:solidFill>
                  <a:srgbClr val="FFFFFF"/>
                </a:solidFill>
                <a:latin typeface="Montserrat-Bold"/>
              </a:rPr>
              <a:t>identificador único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que 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asocia la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información con ese usuario 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la guardaremos </a:t>
            </a:r>
            <a:r>
              <a:rPr lang="es-ES" sz="2400" dirty="0">
                <a:solidFill>
                  <a:srgbClr val="FFFFFF"/>
                </a:solidFill>
                <a:latin typeface="Montserrat-Regular"/>
              </a:rPr>
              <a:t>del lado del </a:t>
            </a:r>
            <a:r>
              <a:rPr lang="es-ES" sz="2400" b="1" dirty="0" smtClean="0">
                <a:solidFill>
                  <a:srgbClr val="FFFFFF"/>
                </a:solidFill>
                <a:latin typeface="Montserrat-Bold"/>
              </a:rPr>
              <a:t>cliente</a:t>
            </a:r>
            <a:r>
              <a:rPr lang="es-ES" sz="2400" dirty="0" smtClean="0">
                <a:solidFill>
                  <a:srgbClr val="FFFFFF"/>
                </a:solidFill>
                <a:latin typeface="Montserrat-Regular"/>
              </a:rPr>
              <a:t>, </a:t>
            </a:r>
            <a:r>
              <a:rPr lang="es-AR" sz="2400" dirty="0" smtClean="0">
                <a:solidFill>
                  <a:srgbClr val="FFFFFF"/>
                </a:solidFill>
                <a:latin typeface="Montserrat-Regular"/>
              </a:rPr>
              <a:t>en el </a:t>
            </a:r>
            <a:r>
              <a:rPr lang="es-AR" sz="2400" i="1" dirty="0" smtClean="0">
                <a:solidFill>
                  <a:srgbClr val="FFFFFF"/>
                </a:solidFill>
                <a:latin typeface="Montserrat-Italic"/>
              </a:rPr>
              <a:t>navegador</a:t>
            </a:r>
            <a:r>
              <a:rPr lang="es-AR" sz="2400" dirty="0">
                <a:solidFill>
                  <a:srgbClr val="FFFFFF"/>
                </a:solidFill>
                <a:latin typeface="Montserrat-Regular"/>
              </a:rPr>
              <a:t>.</a:t>
            </a:r>
            <a:endParaRPr sz="2400" b="1" dirty="0">
              <a:solidFill>
                <a:schemeClr val="bg1"/>
              </a:solidFill>
              <a:latin typeface="Roboto Mono" panose="020B0604020202020204" charset="0"/>
              <a:ea typeface="Roboto Mono" panose="020B0604020202020204" charset="0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079494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0" y="144685"/>
            <a:ext cx="495629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s-AR" sz="2800" b="1" dirty="0" smtClean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IMPLEMENTAR </a:t>
            </a:r>
            <a:r>
              <a:rPr lang="es-AR" sz="2800" b="1" dirty="0">
                <a:solidFill>
                  <a:srgbClr val="7223A5"/>
                </a:solidFill>
                <a:latin typeface="Rubik"/>
                <a:ea typeface="Rubik"/>
                <a:cs typeface="Rubik"/>
                <a:sym typeface="Rubik"/>
              </a:rPr>
              <a:t>COOKIES </a:t>
            </a:r>
            <a:endParaRPr sz="2800" b="1" dirty="0">
              <a:solidFill>
                <a:srgbClr val="7223A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29420" t="13682" r="23685" b="41278"/>
          <a:stretch/>
        </p:blipFill>
        <p:spPr>
          <a:xfrm>
            <a:off x="8224701" y="4299638"/>
            <a:ext cx="664092" cy="5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/>
        </p:nvSpPr>
        <p:spPr>
          <a:xfrm>
            <a:off x="364384" y="1084835"/>
            <a:ext cx="8336742" cy="3389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126000" anchor="t" anchorCtr="0">
            <a:spAutoFit/>
          </a:bodyPr>
          <a:lstStyle/>
          <a:p>
            <a:r>
              <a:rPr lang="es-ES" sz="1200" dirty="0">
                <a:solidFill>
                  <a:srgbClr val="4CB050"/>
                </a:solidFill>
                <a:latin typeface="MS-PGothic"/>
              </a:rPr>
              <a:t>➔ 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Instalar el módulo </a:t>
            </a:r>
            <a:r>
              <a:rPr lang="es-ES" dirty="0">
                <a:solidFill>
                  <a:srgbClr val="3F3F3F"/>
                </a:solidFill>
                <a:latin typeface="Consolas" panose="020B0609020204030204" pitchFamily="49" charset="0"/>
              </a:rPr>
              <a:t>cookie-</a:t>
            </a:r>
            <a:r>
              <a:rPr lang="es-ES" dirty="0" err="1">
                <a:solidFill>
                  <a:srgbClr val="3F3F3F"/>
                </a:solidFill>
                <a:latin typeface="Consolas" panose="020B0609020204030204" pitchFamily="49" charset="0"/>
              </a:rPr>
              <a:t>parser</a:t>
            </a:r>
            <a:r>
              <a:rPr lang="es-ES" dirty="0">
                <a:solidFill>
                  <a:srgbClr val="3F3F3F"/>
                </a:solidFill>
                <a:latin typeface="Consolas" panose="020B0609020204030204" pitchFamily="49" charset="0"/>
              </a:rPr>
              <a:t> 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con </a:t>
            </a:r>
            <a:r>
              <a:rPr lang="es-ES" sz="1600" dirty="0" err="1">
                <a:solidFill>
                  <a:srgbClr val="3F3F3F"/>
                </a:solidFill>
                <a:latin typeface="Karla-Regular"/>
              </a:rPr>
              <a:t>npm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. </a:t>
            </a:r>
            <a:endParaRPr lang="es-ES" sz="1600" dirty="0" smtClean="0">
              <a:solidFill>
                <a:srgbClr val="3F3F3F"/>
              </a:solidFill>
              <a:latin typeface="Karla-Regular"/>
            </a:endParaRPr>
          </a:p>
          <a:p>
            <a:r>
              <a:rPr lang="es-ES" sz="1600" i="1" dirty="0" smtClean="0">
                <a:solidFill>
                  <a:srgbClr val="3F3F3F"/>
                </a:solidFill>
                <a:latin typeface="Karla-Italic"/>
              </a:rPr>
              <a:t>(Con </a:t>
            </a:r>
            <a:r>
              <a:rPr lang="es-AR" sz="1600" i="1" dirty="0" err="1" smtClean="0">
                <a:solidFill>
                  <a:srgbClr val="3F3F3F"/>
                </a:solidFill>
                <a:latin typeface="Karla-Italic"/>
              </a:rPr>
              <a:t>express-generator</a:t>
            </a:r>
            <a:r>
              <a:rPr lang="es-AR" sz="1600" i="1" dirty="0" smtClean="0">
                <a:solidFill>
                  <a:srgbClr val="3F3F3F"/>
                </a:solidFill>
                <a:latin typeface="Karla-Italic"/>
              </a:rPr>
              <a:t> </a:t>
            </a:r>
            <a:r>
              <a:rPr lang="es-AR" sz="1600" i="1" dirty="0">
                <a:solidFill>
                  <a:srgbClr val="3F3F3F"/>
                </a:solidFill>
                <a:latin typeface="Karla-Italic"/>
              </a:rPr>
              <a:t>ya viene </a:t>
            </a:r>
            <a:r>
              <a:rPr lang="es-AR" sz="1600" i="1" dirty="0" err="1">
                <a:solidFill>
                  <a:srgbClr val="3F3F3F"/>
                </a:solidFill>
                <a:latin typeface="Karla-Italic"/>
              </a:rPr>
              <a:t>incluído</a:t>
            </a:r>
            <a:r>
              <a:rPr lang="es-AR" sz="1600" i="1" dirty="0">
                <a:solidFill>
                  <a:srgbClr val="3F3F3F"/>
                </a:solidFill>
                <a:latin typeface="Karla-Italic"/>
              </a:rPr>
              <a:t> este módulo)</a:t>
            </a:r>
          </a:p>
          <a:p>
            <a:r>
              <a:rPr lang="es-AR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          </a:t>
            </a:r>
            <a:r>
              <a:rPr lang="es-AR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npm</a:t>
            </a:r>
            <a:r>
              <a:rPr lang="es-AR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s-AR" dirty="0">
                <a:solidFill>
                  <a:schemeClr val="tx1"/>
                </a:solidFill>
                <a:latin typeface="Consolas" panose="020B0609020204030204" pitchFamily="49" charset="0"/>
              </a:rPr>
              <a:t>i cookie-</a:t>
            </a:r>
            <a:r>
              <a:rPr lang="es-AR" dirty="0" err="1">
                <a:solidFill>
                  <a:schemeClr val="tx1"/>
                </a:solidFill>
                <a:latin typeface="Consolas" panose="020B0609020204030204" pitchFamily="49" charset="0"/>
              </a:rPr>
              <a:t>parser</a:t>
            </a:r>
            <a:r>
              <a:rPr lang="es-AR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s-AR" dirty="0" smtClean="0">
                <a:solidFill>
                  <a:schemeClr val="tx1"/>
                </a:solidFill>
                <a:latin typeface="Consolas" panose="020B0609020204030204" pitchFamily="49" charset="0"/>
              </a:rPr>
              <a:t>–sabe</a:t>
            </a:r>
          </a:p>
          <a:p>
            <a:endParaRPr lang="es-A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4CB050"/>
                </a:solidFill>
                <a:latin typeface="MS-PGothic"/>
              </a:rPr>
              <a:t>➔ 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Para </a:t>
            </a:r>
            <a:r>
              <a:rPr lang="es-ES" sz="1600" b="1" dirty="0">
                <a:solidFill>
                  <a:srgbClr val="3F3F3F"/>
                </a:solidFill>
                <a:latin typeface="Karla-Bold"/>
              </a:rPr>
              <a:t>crear 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una cookie y </a:t>
            </a:r>
            <a:r>
              <a:rPr lang="es-ES" sz="1600" b="1" dirty="0">
                <a:solidFill>
                  <a:srgbClr val="3F3F3F"/>
                </a:solidFill>
                <a:latin typeface="Karla-Bold"/>
              </a:rPr>
              <a:t>guardar 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en ella información,</a:t>
            </a:r>
          </a:p>
          <a:p>
            <a:r>
              <a:rPr lang="es-ES" sz="1600" dirty="0">
                <a:solidFill>
                  <a:srgbClr val="3F3F3F"/>
                </a:solidFill>
                <a:latin typeface="Karla-Regular"/>
              </a:rPr>
              <a:t>ejecutamos el método </a:t>
            </a:r>
            <a:r>
              <a:rPr lang="es-ES" dirty="0">
                <a:solidFill>
                  <a:srgbClr val="2197F4"/>
                </a:solidFill>
                <a:latin typeface="Consolas" panose="020B0609020204030204" pitchFamily="49" charset="0"/>
              </a:rPr>
              <a:t>cookie</a:t>
            </a:r>
            <a:r>
              <a:rPr lang="es-ES" dirty="0">
                <a:solidFill>
                  <a:srgbClr val="3F3F3F"/>
                </a:solidFill>
                <a:latin typeface="Consolas" panose="020B0609020204030204" pitchFamily="49" charset="0"/>
              </a:rPr>
              <a:t>() 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sobre el objeto </a:t>
            </a:r>
            <a:r>
              <a:rPr lang="es-ES" dirty="0">
                <a:solidFill>
                  <a:srgbClr val="3F3F3F"/>
                </a:solidFill>
                <a:latin typeface="Consolas" panose="020B0609020204030204" pitchFamily="49" charset="0"/>
              </a:rPr>
              <a:t>response 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,</a:t>
            </a:r>
          </a:p>
          <a:p>
            <a:r>
              <a:rPr lang="es-AR" sz="1600" dirty="0">
                <a:solidFill>
                  <a:srgbClr val="3F3F3F"/>
                </a:solidFill>
                <a:latin typeface="Karla-Regular"/>
              </a:rPr>
              <a:t>pasándole dos </a:t>
            </a:r>
            <a:r>
              <a:rPr lang="es-AR" sz="1600" dirty="0" smtClean="0">
                <a:solidFill>
                  <a:srgbClr val="3F3F3F"/>
                </a:solidFill>
                <a:latin typeface="Karla-Regular"/>
              </a:rPr>
              <a:t>argumentos</a:t>
            </a:r>
            <a:endParaRPr lang="es-AR" sz="1600" dirty="0">
              <a:solidFill>
                <a:srgbClr val="3F3F3F"/>
              </a:solidFill>
              <a:latin typeface="Karla-Regular"/>
            </a:endParaRPr>
          </a:p>
          <a:p>
            <a:r>
              <a:rPr lang="es-ES" sz="1200" dirty="0">
                <a:solidFill>
                  <a:srgbClr val="4CB050"/>
                </a:solidFill>
                <a:latin typeface="MS-PGothic"/>
              </a:rPr>
              <a:t>◆ 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El </a:t>
            </a:r>
            <a:r>
              <a:rPr lang="es-ES" sz="1600" b="1" dirty="0">
                <a:solidFill>
                  <a:srgbClr val="3F3F3F"/>
                </a:solidFill>
                <a:latin typeface="Karla-Bold"/>
              </a:rPr>
              <a:t>nombre </a:t>
            </a:r>
            <a:r>
              <a:rPr lang="es-ES" sz="1600" dirty="0">
                <a:solidFill>
                  <a:srgbClr val="3F3F3F"/>
                </a:solidFill>
                <a:latin typeface="Karla-Regular"/>
              </a:rPr>
              <a:t>que le quiero asignar a esa cookie</a:t>
            </a:r>
          </a:p>
          <a:p>
            <a:r>
              <a:rPr lang="es-AR" sz="1200" dirty="0">
                <a:solidFill>
                  <a:srgbClr val="4CB050"/>
                </a:solidFill>
                <a:latin typeface="MS-PGothic"/>
              </a:rPr>
              <a:t>◆ </a:t>
            </a:r>
            <a:r>
              <a:rPr lang="es-AR" sz="1600" dirty="0">
                <a:solidFill>
                  <a:srgbClr val="3F3F3F"/>
                </a:solidFill>
                <a:latin typeface="Karla-Regular"/>
              </a:rPr>
              <a:t>El </a:t>
            </a:r>
            <a:r>
              <a:rPr lang="es-AR" sz="1600" b="1" dirty="0">
                <a:solidFill>
                  <a:srgbClr val="3F3F3F"/>
                </a:solidFill>
                <a:latin typeface="Karla-Bold"/>
              </a:rPr>
              <a:t>valor</a:t>
            </a:r>
          </a:p>
          <a:p>
            <a:r>
              <a:rPr lang="es-AR" dirty="0" err="1">
                <a:solidFill>
                  <a:srgbClr val="F54336"/>
                </a:solidFill>
                <a:latin typeface="Consolas" panose="020B0609020204030204" pitchFamily="49" charset="0"/>
              </a:rPr>
              <a:t>res</a:t>
            </a:r>
            <a:r>
              <a:rPr lang="es-AR" dirty="0" err="1">
                <a:solidFill>
                  <a:srgbClr val="434343"/>
                </a:solidFill>
                <a:latin typeface="Consolas" panose="020B0609020204030204" pitchFamily="49" charset="0"/>
              </a:rPr>
              <a:t>.</a:t>
            </a:r>
            <a:r>
              <a:rPr lang="es-AR" dirty="0" err="1">
                <a:solidFill>
                  <a:srgbClr val="2197F4"/>
                </a:solidFill>
                <a:latin typeface="Consolas" panose="020B0609020204030204" pitchFamily="49" charset="0"/>
              </a:rPr>
              <a:t>cookie</a:t>
            </a:r>
            <a:r>
              <a:rPr lang="es-AR" dirty="0" smtClean="0">
                <a:solidFill>
                  <a:srgbClr val="434343"/>
                </a:solidFill>
                <a:latin typeface="Consolas" panose="020B0609020204030204" pitchFamily="49" charset="0"/>
              </a:rPr>
              <a:t>(</a:t>
            </a:r>
            <a:r>
              <a:rPr lang="es-AR" dirty="0" smtClean="0">
                <a:solidFill>
                  <a:srgbClr val="8CC44A"/>
                </a:solidFill>
                <a:latin typeface="Consolas" panose="020B0609020204030204" pitchFamily="49" charset="0"/>
              </a:rPr>
              <a:t>'curso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dirty="0" smtClean="0">
                <a:solidFill>
                  <a:srgbClr val="434343"/>
                </a:solidFill>
                <a:latin typeface="Consolas" panose="020B0609020204030204" pitchFamily="49" charset="0"/>
              </a:rPr>
              <a:t>, 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dirty="0" err="1" smtClean="0">
                <a:solidFill>
                  <a:srgbClr val="8CC44A"/>
                </a:solidFill>
                <a:latin typeface="Consolas" panose="020B0609020204030204" pitchFamily="49" charset="0"/>
              </a:rPr>
              <a:t>Node</a:t>
            </a:r>
            <a:r>
              <a:rPr lang="es-AR" dirty="0" smtClean="0">
                <a:solidFill>
                  <a:srgbClr val="8CC44A"/>
                </a:solidFill>
                <a:latin typeface="Consolas" panose="020B0609020204030204" pitchFamily="49" charset="0"/>
              </a:rPr>
              <a:t> </a:t>
            </a:r>
            <a:r>
              <a:rPr lang="es-AR" dirty="0" err="1" smtClean="0">
                <a:solidFill>
                  <a:srgbClr val="8CC44A"/>
                </a:solidFill>
                <a:latin typeface="Consolas" panose="020B0609020204030204" pitchFamily="49" charset="0"/>
              </a:rPr>
              <a:t>js</a:t>
            </a:r>
            <a:r>
              <a:rPr lang="es-AR" dirty="0">
                <a:solidFill>
                  <a:srgbClr val="8CC44A"/>
                </a:solidFill>
                <a:latin typeface="Consolas" panose="020B0609020204030204" pitchFamily="49" charset="0"/>
              </a:rPr>
              <a:t>'</a:t>
            </a:r>
            <a:r>
              <a:rPr lang="es-AR" dirty="0" smtClean="0">
                <a:solidFill>
                  <a:srgbClr val="434343"/>
                </a:solidFill>
                <a:latin typeface="Consolas" panose="020B0609020204030204" pitchFamily="49" charset="0"/>
              </a:rPr>
              <a:t>);</a:t>
            </a:r>
            <a:endParaRPr lang="es-AR" dirty="0">
              <a:solidFill>
                <a:srgbClr val="434343"/>
              </a:solidFill>
              <a:latin typeface="Consolas" panose="020B0609020204030204" pitchFamily="49" charset="0"/>
            </a:endParaRPr>
          </a:p>
          <a:p>
            <a:endParaRPr lang="es-ES" sz="1600" i="1" dirty="0" smtClean="0">
              <a:solidFill>
                <a:srgbClr val="3F3F3F"/>
              </a:solidFill>
              <a:latin typeface="Karla-Italic"/>
            </a:endParaRPr>
          </a:p>
          <a:p>
            <a:r>
              <a:rPr lang="es-ES" sz="1600" i="1" dirty="0" smtClean="0">
                <a:solidFill>
                  <a:srgbClr val="3F3F3F"/>
                </a:solidFill>
                <a:latin typeface="Karla-Italic"/>
              </a:rPr>
              <a:t>El </a:t>
            </a:r>
            <a:r>
              <a:rPr lang="es-ES" sz="1600" i="1" dirty="0">
                <a:solidFill>
                  <a:srgbClr val="3F3F3F"/>
                </a:solidFill>
                <a:latin typeface="Karla-Italic"/>
              </a:rPr>
              <a:t>nombre de la cookie que definimos será una propiedad de </a:t>
            </a:r>
            <a:r>
              <a:rPr lang="es-ES" dirty="0">
                <a:solidFill>
                  <a:srgbClr val="3F3F3F"/>
                </a:solidFill>
                <a:latin typeface="Consolas" panose="020B0609020204030204" pitchFamily="49" charset="0"/>
              </a:rPr>
              <a:t>cookies </a:t>
            </a:r>
            <a:r>
              <a:rPr lang="es-ES" sz="1600" i="1" dirty="0">
                <a:solidFill>
                  <a:srgbClr val="3F3F3F"/>
                </a:solidFill>
                <a:latin typeface="Karla-Italic"/>
              </a:rPr>
              <a:t>.</a:t>
            </a:r>
          </a:p>
          <a:p>
            <a:endParaRPr sz="2000" dirty="0">
              <a:solidFill>
                <a:srgbClr val="7030A0"/>
              </a:solidFill>
              <a:latin typeface="Roboto Mono" panose="020B0604020202020204" charset="0"/>
              <a:ea typeface="Roboto Mono" panose="020B0604020202020204" charset="0"/>
              <a:cs typeface="Rubik SemiBold"/>
              <a:sym typeface="Rubik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8249299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446</Words>
  <Application>Microsoft Office PowerPoint</Application>
  <PresentationFormat>Presentación en pantalla (16:9)</PresentationFormat>
  <Paragraphs>48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14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11</vt:i4>
      </vt:variant>
    </vt:vector>
  </HeadingPairs>
  <TitlesOfParts>
    <vt:vector size="27" baseType="lpstr">
      <vt:lpstr>Karla-Bold</vt:lpstr>
      <vt:lpstr>MS-PGothic</vt:lpstr>
      <vt:lpstr>Karla-Italic</vt:lpstr>
      <vt:lpstr>Rubik Light</vt:lpstr>
      <vt:lpstr>Karla-Regular</vt:lpstr>
      <vt:lpstr>Rubik Medium</vt:lpstr>
      <vt:lpstr>Rubik</vt:lpstr>
      <vt:lpstr>Consolas</vt:lpstr>
      <vt:lpstr>Roboto Mono</vt:lpstr>
      <vt:lpstr>Arial</vt:lpstr>
      <vt:lpstr>Montserrat-Italic</vt:lpstr>
      <vt:lpstr>Montserrat-Bold</vt:lpstr>
      <vt:lpstr>Montserrat-Regular</vt:lpstr>
      <vt:lpstr>Rubik SemiBold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Arbusta</dc:creator>
  <cp:lastModifiedBy>Arbusta</cp:lastModifiedBy>
  <cp:revision>38</cp:revision>
  <dcterms:modified xsi:type="dcterms:W3CDTF">2022-08-11T22:50:31Z</dcterms:modified>
</cp:coreProperties>
</file>